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25603200" cy="146304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4EEBA71-9369-4E4A-B0A6-F9E80D394B71}">
          <p14:sldIdLst>
            <p14:sldId id="256"/>
          </p14:sldIdLst>
        </p14:section>
        <p14:section name="Untitled Section" id="{97826435-FB9F-450E-AEA9-558D2965CBA4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pos="8064" userDrawn="1">
          <p15:clr>
            <a:srgbClr val="A4A3A4"/>
          </p15:clr>
        </p15:guide>
        <p15:guide id="2" orient="horz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Lee" initials="JL" lastIdx="1" clrIdx="0">
    <p:extLst>
      <p:ext uri="{19B8F6BF-5375-455C-9EA6-DF929625EA0E}">
        <p15:presenceInfo xmlns:p15="http://schemas.microsoft.com/office/powerpoint/2012/main" userId="d3334eb0cb7b85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0FA5A-8893-4FC9-BB4A-3A88CFF6CC1A}" v="7" dt="2020-06-09T01:42:41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4"/>
  </p:normalViewPr>
  <p:slideViewPr>
    <p:cSldViewPr snapToObjects="1">
      <p:cViewPr varScale="1">
        <p:scale>
          <a:sx n="41" d="100"/>
          <a:sy n="41" d="100"/>
        </p:scale>
        <p:origin x="348" y="60"/>
      </p:cViewPr>
      <p:guideLst>
        <p:guide pos="8064"/>
        <p:guide orient="horz"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AUS Malfunctions by Year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212893971716854E-2"/>
          <c:y val="0.16351294317644216"/>
          <c:w val="0.87885679484504642"/>
          <c:h val="0.74297956493078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Sheet1!$F$26</c:f>
              <c:strCache>
                <c:ptCount val="1"/>
                <c:pt idx="0">
                  <c:v>Number of AUS Malfunctions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97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9.8231580760828625E-3"/>
                  <c:y val="1.428548994050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D9-4D75-A1B1-A63161A74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Sheet1!$E$27:$E$31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Sheet1!$F$27:$F$31</c:f>
              <c:numCache>
                <c:formatCode>General</c:formatCode>
                <c:ptCount val="5"/>
                <c:pt idx="0">
                  <c:v>3527</c:v>
                </c:pt>
                <c:pt idx="1">
                  <c:v>2612</c:v>
                </c:pt>
                <c:pt idx="2">
                  <c:v>3612</c:v>
                </c:pt>
                <c:pt idx="3">
                  <c:v>3520</c:v>
                </c:pt>
                <c:pt idx="4">
                  <c:v>2536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2-49C0-A9F9-C04D558D3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2427023"/>
        <c:axId val="551709311"/>
      </c:barChart>
      <c:catAx>
        <c:axId val="56242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709311"/>
        <c:crosses val="autoZero"/>
        <c:auto val="1"/>
        <c:lblAlgn val="ctr"/>
        <c:lblOffset val="100"/>
        <c:noMultiLvlLbl val="0"/>
      </c:catAx>
      <c:valAx>
        <c:axId val="551709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427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chemeClr val="tx1">
          <a:lumMod val="50000"/>
          <a:lumOff val="50000"/>
          <a:alpha val="53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8A31E-5239-440F-8BC4-C7958653F404}"/>
              </a:ext>
            </a:extLst>
          </p:cNvPr>
          <p:cNvSpPr/>
          <p:nvPr userDrawn="1"/>
        </p:nvSpPr>
        <p:spPr>
          <a:xfrm>
            <a:off x="2503488" y="-49213"/>
            <a:ext cx="23099712" cy="1608138"/>
          </a:xfrm>
          <a:custGeom>
            <a:avLst/>
            <a:gdLst>
              <a:gd name="connsiteX0" fmla="*/ 0 w 23024892"/>
              <a:gd name="connsiteY0" fmla="*/ 0 h 1593200"/>
              <a:gd name="connsiteX1" fmla="*/ 23024892 w 23024892"/>
              <a:gd name="connsiteY1" fmla="*/ 0 h 1593200"/>
              <a:gd name="connsiteX2" fmla="*/ 23024892 w 23024892"/>
              <a:gd name="connsiteY2" fmla="*/ 1593200 h 1593200"/>
              <a:gd name="connsiteX3" fmla="*/ 0 w 23024892"/>
              <a:gd name="connsiteY3" fmla="*/ 1593200 h 1593200"/>
              <a:gd name="connsiteX4" fmla="*/ 0 w 23024892"/>
              <a:gd name="connsiteY4" fmla="*/ 0 h 1593200"/>
              <a:gd name="connsiteX0" fmla="*/ 1379095 w 23024892"/>
              <a:gd name="connsiteY0" fmla="*/ 14990 h 1593200"/>
              <a:gd name="connsiteX1" fmla="*/ 23024892 w 23024892"/>
              <a:gd name="connsiteY1" fmla="*/ 0 h 1593200"/>
              <a:gd name="connsiteX2" fmla="*/ 23024892 w 23024892"/>
              <a:gd name="connsiteY2" fmla="*/ 1593200 h 1593200"/>
              <a:gd name="connsiteX3" fmla="*/ 0 w 23024892"/>
              <a:gd name="connsiteY3" fmla="*/ 1593200 h 1593200"/>
              <a:gd name="connsiteX4" fmla="*/ 1379095 w 23024892"/>
              <a:gd name="connsiteY4" fmla="*/ 14990 h 1593200"/>
              <a:gd name="connsiteX0" fmla="*/ 1259174 w 23024892"/>
              <a:gd name="connsiteY0" fmla="*/ 14990 h 1593200"/>
              <a:gd name="connsiteX1" fmla="*/ 23024892 w 23024892"/>
              <a:gd name="connsiteY1" fmla="*/ 0 h 1593200"/>
              <a:gd name="connsiteX2" fmla="*/ 23024892 w 23024892"/>
              <a:gd name="connsiteY2" fmla="*/ 1593200 h 1593200"/>
              <a:gd name="connsiteX3" fmla="*/ 0 w 23024892"/>
              <a:gd name="connsiteY3" fmla="*/ 1593200 h 1593200"/>
              <a:gd name="connsiteX4" fmla="*/ 1259174 w 23024892"/>
              <a:gd name="connsiteY4" fmla="*/ 14990 h 1593200"/>
              <a:gd name="connsiteX0" fmla="*/ 1334125 w 23099843"/>
              <a:gd name="connsiteY0" fmla="*/ 14990 h 1608190"/>
              <a:gd name="connsiteX1" fmla="*/ 23099843 w 23099843"/>
              <a:gd name="connsiteY1" fmla="*/ 0 h 1608190"/>
              <a:gd name="connsiteX2" fmla="*/ 23099843 w 23099843"/>
              <a:gd name="connsiteY2" fmla="*/ 1593200 h 1608190"/>
              <a:gd name="connsiteX3" fmla="*/ 0 w 23099843"/>
              <a:gd name="connsiteY3" fmla="*/ 1608190 h 1608190"/>
              <a:gd name="connsiteX4" fmla="*/ 1334125 w 23099843"/>
              <a:gd name="connsiteY4" fmla="*/ 14990 h 160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99843" h="1608190">
                <a:moveTo>
                  <a:pt x="1334125" y="14990"/>
                </a:moveTo>
                <a:lnTo>
                  <a:pt x="23099843" y="0"/>
                </a:lnTo>
                <a:lnTo>
                  <a:pt x="23099843" y="1593200"/>
                </a:lnTo>
                <a:lnTo>
                  <a:pt x="0" y="1608190"/>
                </a:lnTo>
                <a:lnTo>
                  <a:pt x="1334125" y="14990"/>
                </a:lnTo>
                <a:close/>
              </a:path>
            </a:pathLst>
          </a:custGeom>
          <a:solidFill>
            <a:srgbClr val="00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BF3827C-4758-43D7-9A1F-55D6244EB07F}"/>
              </a:ext>
            </a:extLst>
          </p:cNvPr>
          <p:cNvSpPr/>
          <p:nvPr userDrawn="1"/>
        </p:nvSpPr>
        <p:spPr>
          <a:xfrm>
            <a:off x="10433050" y="1557338"/>
            <a:ext cx="15170150" cy="303212"/>
          </a:xfrm>
          <a:custGeom>
            <a:avLst/>
            <a:gdLst>
              <a:gd name="connsiteX0" fmla="*/ 0 w 23024892"/>
              <a:gd name="connsiteY0" fmla="*/ 0 h 1593200"/>
              <a:gd name="connsiteX1" fmla="*/ 23024892 w 23024892"/>
              <a:gd name="connsiteY1" fmla="*/ 0 h 1593200"/>
              <a:gd name="connsiteX2" fmla="*/ 23024892 w 23024892"/>
              <a:gd name="connsiteY2" fmla="*/ 1593200 h 1593200"/>
              <a:gd name="connsiteX3" fmla="*/ 0 w 23024892"/>
              <a:gd name="connsiteY3" fmla="*/ 1593200 h 1593200"/>
              <a:gd name="connsiteX4" fmla="*/ 0 w 23024892"/>
              <a:gd name="connsiteY4" fmla="*/ 0 h 1593200"/>
              <a:gd name="connsiteX0" fmla="*/ 1379095 w 23024892"/>
              <a:gd name="connsiteY0" fmla="*/ 14990 h 1593200"/>
              <a:gd name="connsiteX1" fmla="*/ 23024892 w 23024892"/>
              <a:gd name="connsiteY1" fmla="*/ 0 h 1593200"/>
              <a:gd name="connsiteX2" fmla="*/ 23024892 w 23024892"/>
              <a:gd name="connsiteY2" fmla="*/ 1593200 h 1593200"/>
              <a:gd name="connsiteX3" fmla="*/ 0 w 23024892"/>
              <a:gd name="connsiteY3" fmla="*/ 1593200 h 1593200"/>
              <a:gd name="connsiteX4" fmla="*/ 1379095 w 23024892"/>
              <a:gd name="connsiteY4" fmla="*/ 14990 h 1593200"/>
              <a:gd name="connsiteX0" fmla="*/ 1259174 w 23024892"/>
              <a:gd name="connsiteY0" fmla="*/ 14990 h 1593200"/>
              <a:gd name="connsiteX1" fmla="*/ 23024892 w 23024892"/>
              <a:gd name="connsiteY1" fmla="*/ 0 h 1593200"/>
              <a:gd name="connsiteX2" fmla="*/ 23024892 w 23024892"/>
              <a:gd name="connsiteY2" fmla="*/ 1593200 h 1593200"/>
              <a:gd name="connsiteX3" fmla="*/ 0 w 23024892"/>
              <a:gd name="connsiteY3" fmla="*/ 1593200 h 1593200"/>
              <a:gd name="connsiteX4" fmla="*/ 1259174 w 23024892"/>
              <a:gd name="connsiteY4" fmla="*/ 14990 h 1593200"/>
              <a:gd name="connsiteX0" fmla="*/ 1334125 w 23099843"/>
              <a:gd name="connsiteY0" fmla="*/ 14990 h 1608190"/>
              <a:gd name="connsiteX1" fmla="*/ 23099843 w 23099843"/>
              <a:gd name="connsiteY1" fmla="*/ 0 h 1608190"/>
              <a:gd name="connsiteX2" fmla="*/ 23099843 w 23099843"/>
              <a:gd name="connsiteY2" fmla="*/ 1593200 h 1608190"/>
              <a:gd name="connsiteX3" fmla="*/ 0 w 23099843"/>
              <a:gd name="connsiteY3" fmla="*/ 1608190 h 1608190"/>
              <a:gd name="connsiteX4" fmla="*/ 1334125 w 23099843"/>
              <a:gd name="connsiteY4" fmla="*/ 14990 h 1608190"/>
              <a:gd name="connsiteX0" fmla="*/ 1334125 w 105572348"/>
              <a:gd name="connsiteY0" fmla="*/ 203714 h 1796914"/>
              <a:gd name="connsiteX1" fmla="*/ 105572348 w 105572348"/>
              <a:gd name="connsiteY1" fmla="*/ 0 h 1796914"/>
              <a:gd name="connsiteX2" fmla="*/ 23099843 w 105572348"/>
              <a:gd name="connsiteY2" fmla="*/ 1781924 h 1796914"/>
              <a:gd name="connsiteX3" fmla="*/ 0 w 105572348"/>
              <a:gd name="connsiteY3" fmla="*/ 1796914 h 1796914"/>
              <a:gd name="connsiteX4" fmla="*/ 1334125 w 105572348"/>
              <a:gd name="connsiteY4" fmla="*/ 203714 h 1796914"/>
              <a:gd name="connsiteX0" fmla="*/ 1334125 w 105572348"/>
              <a:gd name="connsiteY0" fmla="*/ 203714 h 2253738"/>
              <a:gd name="connsiteX1" fmla="*/ 105572348 w 105572348"/>
              <a:gd name="connsiteY1" fmla="*/ 0 h 2253738"/>
              <a:gd name="connsiteX2" fmla="*/ 100571155 w 105572348"/>
              <a:gd name="connsiteY2" fmla="*/ 2253738 h 2253738"/>
              <a:gd name="connsiteX3" fmla="*/ 0 w 105572348"/>
              <a:gd name="connsiteY3" fmla="*/ 1796914 h 2253738"/>
              <a:gd name="connsiteX4" fmla="*/ 1334125 w 105572348"/>
              <a:gd name="connsiteY4" fmla="*/ 203714 h 2253738"/>
              <a:gd name="connsiteX0" fmla="*/ 1334125 w 120841999"/>
              <a:gd name="connsiteY0" fmla="*/ 203714 h 1919607"/>
              <a:gd name="connsiteX1" fmla="*/ 105572348 w 120841999"/>
              <a:gd name="connsiteY1" fmla="*/ 0 h 1919607"/>
              <a:gd name="connsiteX2" fmla="*/ 120841999 w 120841999"/>
              <a:gd name="connsiteY2" fmla="*/ 1919607 h 1919607"/>
              <a:gd name="connsiteX3" fmla="*/ 0 w 120841999"/>
              <a:gd name="connsiteY3" fmla="*/ 1796914 h 1919607"/>
              <a:gd name="connsiteX4" fmla="*/ 1334125 w 120841999"/>
              <a:gd name="connsiteY4" fmla="*/ 203714 h 1919607"/>
              <a:gd name="connsiteX0" fmla="*/ 1334125 w 120841999"/>
              <a:gd name="connsiteY0" fmla="*/ 203714 h 1919607"/>
              <a:gd name="connsiteX1" fmla="*/ 116487424 w 120841999"/>
              <a:gd name="connsiteY1" fmla="*/ 0 h 1919607"/>
              <a:gd name="connsiteX2" fmla="*/ 120841999 w 120841999"/>
              <a:gd name="connsiteY2" fmla="*/ 1919607 h 1919607"/>
              <a:gd name="connsiteX3" fmla="*/ 0 w 120841999"/>
              <a:gd name="connsiteY3" fmla="*/ 1796914 h 1919607"/>
              <a:gd name="connsiteX4" fmla="*/ 1334125 w 120841999"/>
              <a:gd name="connsiteY4" fmla="*/ 203714 h 1919607"/>
              <a:gd name="connsiteX0" fmla="*/ 1334125 w 116487424"/>
              <a:gd name="connsiteY0" fmla="*/ 203714 h 1919607"/>
              <a:gd name="connsiteX1" fmla="*/ 116487424 w 116487424"/>
              <a:gd name="connsiteY1" fmla="*/ 0 h 1919607"/>
              <a:gd name="connsiteX2" fmla="*/ 112377255 w 116487424"/>
              <a:gd name="connsiteY2" fmla="*/ 1919607 h 1919607"/>
              <a:gd name="connsiteX3" fmla="*/ 0 w 116487424"/>
              <a:gd name="connsiteY3" fmla="*/ 1796914 h 1919607"/>
              <a:gd name="connsiteX4" fmla="*/ 1334125 w 116487424"/>
              <a:gd name="connsiteY4" fmla="*/ 203714 h 1919607"/>
              <a:gd name="connsiteX0" fmla="*/ 1334125 w 113034699"/>
              <a:gd name="connsiteY0" fmla="*/ 3 h 1715896"/>
              <a:gd name="connsiteX1" fmla="*/ 113034699 w 113034699"/>
              <a:gd name="connsiteY1" fmla="*/ 19043 h 1715896"/>
              <a:gd name="connsiteX2" fmla="*/ 112377255 w 113034699"/>
              <a:gd name="connsiteY2" fmla="*/ 1715896 h 1715896"/>
              <a:gd name="connsiteX3" fmla="*/ 0 w 113034699"/>
              <a:gd name="connsiteY3" fmla="*/ 1593203 h 1715896"/>
              <a:gd name="connsiteX4" fmla="*/ 1334125 w 113034699"/>
              <a:gd name="connsiteY4" fmla="*/ 3 h 1715896"/>
              <a:gd name="connsiteX0" fmla="*/ 1334125 w 113156902"/>
              <a:gd name="connsiteY0" fmla="*/ 3 h 1827273"/>
              <a:gd name="connsiteX1" fmla="*/ 113034699 w 113156902"/>
              <a:gd name="connsiteY1" fmla="*/ 19043 h 1827273"/>
              <a:gd name="connsiteX2" fmla="*/ 113156902 w 113156902"/>
              <a:gd name="connsiteY2" fmla="*/ 1827273 h 1827273"/>
              <a:gd name="connsiteX3" fmla="*/ 0 w 113156902"/>
              <a:gd name="connsiteY3" fmla="*/ 1593203 h 1827273"/>
              <a:gd name="connsiteX4" fmla="*/ 1334125 w 113156902"/>
              <a:gd name="connsiteY4" fmla="*/ 3 h 1827273"/>
              <a:gd name="connsiteX0" fmla="*/ 1334125 w 113156902"/>
              <a:gd name="connsiteY0" fmla="*/ 3 h 1827273"/>
              <a:gd name="connsiteX1" fmla="*/ 112700568 w 113156902"/>
              <a:gd name="connsiteY1" fmla="*/ 241805 h 1827273"/>
              <a:gd name="connsiteX2" fmla="*/ 113156902 w 113156902"/>
              <a:gd name="connsiteY2" fmla="*/ 1827273 h 1827273"/>
              <a:gd name="connsiteX3" fmla="*/ 0 w 113156902"/>
              <a:gd name="connsiteY3" fmla="*/ 1593203 h 1827273"/>
              <a:gd name="connsiteX4" fmla="*/ 1334125 w 113156902"/>
              <a:gd name="connsiteY4" fmla="*/ 3 h 1827273"/>
              <a:gd name="connsiteX0" fmla="*/ 1334125 w 112711386"/>
              <a:gd name="connsiteY0" fmla="*/ 3 h 1938650"/>
              <a:gd name="connsiteX1" fmla="*/ 112700568 w 112711386"/>
              <a:gd name="connsiteY1" fmla="*/ 241805 h 1938650"/>
              <a:gd name="connsiteX2" fmla="*/ 112711386 w 112711386"/>
              <a:gd name="connsiteY2" fmla="*/ 1938650 h 1938650"/>
              <a:gd name="connsiteX3" fmla="*/ 0 w 112711386"/>
              <a:gd name="connsiteY3" fmla="*/ 1593203 h 1938650"/>
              <a:gd name="connsiteX4" fmla="*/ 1334125 w 112711386"/>
              <a:gd name="connsiteY4" fmla="*/ 3 h 1938650"/>
              <a:gd name="connsiteX0" fmla="*/ 1334125 w 112711386"/>
              <a:gd name="connsiteY0" fmla="*/ 315091 h 2253738"/>
              <a:gd name="connsiteX1" fmla="*/ 112700568 w 112711386"/>
              <a:gd name="connsiteY1" fmla="*/ 0 h 2253738"/>
              <a:gd name="connsiteX2" fmla="*/ 112711386 w 112711386"/>
              <a:gd name="connsiteY2" fmla="*/ 2253738 h 2253738"/>
              <a:gd name="connsiteX3" fmla="*/ 0 w 112711386"/>
              <a:gd name="connsiteY3" fmla="*/ 1908291 h 2253738"/>
              <a:gd name="connsiteX4" fmla="*/ 1334125 w 112711386"/>
              <a:gd name="connsiteY4" fmla="*/ 315091 h 2253738"/>
              <a:gd name="connsiteX0" fmla="*/ 2336533 w 112711386"/>
              <a:gd name="connsiteY0" fmla="*/ 92334 h 2253738"/>
              <a:gd name="connsiteX1" fmla="*/ 112700568 w 112711386"/>
              <a:gd name="connsiteY1" fmla="*/ 0 h 2253738"/>
              <a:gd name="connsiteX2" fmla="*/ 112711386 w 112711386"/>
              <a:gd name="connsiteY2" fmla="*/ 2253738 h 2253738"/>
              <a:gd name="connsiteX3" fmla="*/ 0 w 112711386"/>
              <a:gd name="connsiteY3" fmla="*/ 1908291 h 2253738"/>
              <a:gd name="connsiteX4" fmla="*/ 2336533 w 112711386"/>
              <a:gd name="connsiteY4" fmla="*/ 92334 h 2253738"/>
              <a:gd name="connsiteX0" fmla="*/ 1668263 w 112711386"/>
              <a:gd name="connsiteY0" fmla="*/ 92334 h 2253738"/>
              <a:gd name="connsiteX1" fmla="*/ 112700568 w 112711386"/>
              <a:gd name="connsiteY1" fmla="*/ 0 h 2253738"/>
              <a:gd name="connsiteX2" fmla="*/ 112711386 w 112711386"/>
              <a:gd name="connsiteY2" fmla="*/ 2253738 h 2253738"/>
              <a:gd name="connsiteX3" fmla="*/ 0 w 112711386"/>
              <a:gd name="connsiteY3" fmla="*/ 1908291 h 2253738"/>
              <a:gd name="connsiteX4" fmla="*/ 1668263 w 112711386"/>
              <a:gd name="connsiteY4" fmla="*/ 92334 h 225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1386" h="2253738">
                <a:moveTo>
                  <a:pt x="1668263" y="92334"/>
                </a:moveTo>
                <a:lnTo>
                  <a:pt x="112700568" y="0"/>
                </a:lnTo>
                <a:lnTo>
                  <a:pt x="112711386" y="2253738"/>
                </a:lnTo>
                <a:lnTo>
                  <a:pt x="0" y="1908291"/>
                </a:lnTo>
                <a:lnTo>
                  <a:pt x="1668263" y="923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78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>
            <a:extLst>
              <a:ext uri="{FF2B5EF4-FFF2-40B4-BE49-F238E27FC236}">
                <a16:creationId xmlns:a16="http://schemas.microsoft.com/office/drawing/2014/main" id="{2275911C-F74E-7F4C-A7CC-32C4365EC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3763" y="292100"/>
            <a:ext cx="294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chemeClr val="bg1"/>
                </a:solidFill>
                <a:latin typeface="Berkeley" pitchFamily="2" charset="77"/>
              </a:rPr>
              <a:t>Maimonides Medical Center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CAF140-4A6D-D844-A1DA-67F121D651A6}"/>
              </a:ext>
            </a:extLst>
          </p:cNvPr>
          <p:cNvSpPr/>
          <p:nvPr userDrawn="1"/>
        </p:nvSpPr>
        <p:spPr>
          <a:xfrm>
            <a:off x="0" y="0"/>
            <a:ext cx="2366963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08A12-842C-EE40-A268-27A41E0E511D}"/>
              </a:ext>
            </a:extLst>
          </p:cNvPr>
          <p:cNvSpPr/>
          <p:nvPr userDrawn="1"/>
        </p:nvSpPr>
        <p:spPr>
          <a:xfrm>
            <a:off x="1512888" y="596900"/>
            <a:ext cx="1157287" cy="11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extBox 9">
            <a:extLst>
              <a:ext uri="{FF2B5EF4-FFF2-40B4-BE49-F238E27FC236}">
                <a16:creationId xmlns:a16="http://schemas.microsoft.com/office/drawing/2014/main" id="{84DE57E8-40A1-DA42-86C9-6D0EA24EB2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87600" y="62722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BA43F1-2647-344C-B116-C199233B28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3763" y="292100"/>
            <a:ext cx="294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chemeClr val="bg1"/>
                </a:solidFill>
                <a:latin typeface="Berkeley" pitchFamily="2" charset="77"/>
              </a:rPr>
              <a:t>Maimonides Medical Center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78E95C-4863-C943-8CE0-5C2C45CA039B}"/>
              </a:ext>
            </a:extLst>
          </p:cNvPr>
          <p:cNvSpPr/>
          <p:nvPr userDrawn="1"/>
        </p:nvSpPr>
        <p:spPr>
          <a:xfrm>
            <a:off x="0" y="0"/>
            <a:ext cx="2366963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72AC5C-BC20-2249-B4A1-D50FE6DE83C8}"/>
              </a:ext>
            </a:extLst>
          </p:cNvPr>
          <p:cNvSpPr/>
          <p:nvPr userDrawn="1"/>
        </p:nvSpPr>
        <p:spPr>
          <a:xfrm>
            <a:off x="1512888" y="596900"/>
            <a:ext cx="1157287" cy="11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3" name="Picture 4">
            <a:extLst>
              <a:ext uri="{FF2B5EF4-FFF2-40B4-BE49-F238E27FC236}">
                <a16:creationId xmlns:a16="http://schemas.microsoft.com/office/drawing/2014/main" id="{936AAB8A-75CD-417F-8256-C8D23EE416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888" y="13030200"/>
            <a:ext cx="48879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09D4B6-F8AE-9A40-A346-895FFB033E3C}"/>
              </a:ext>
            </a:extLst>
          </p:cNvPr>
          <p:cNvSpPr/>
          <p:nvPr userDrawn="1"/>
        </p:nvSpPr>
        <p:spPr>
          <a:xfrm>
            <a:off x="0" y="0"/>
            <a:ext cx="2366963" cy="176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930F80-F770-F94D-AF32-EDFC31C8904C}"/>
              </a:ext>
            </a:extLst>
          </p:cNvPr>
          <p:cNvSpPr/>
          <p:nvPr userDrawn="1"/>
        </p:nvSpPr>
        <p:spPr>
          <a:xfrm>
            <a:off x="1182688" y="209550"/>
            <a:ext cx="1457325" cy="1087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6" name="Picture 9" descr="A close up of a comb&#10;&#10;Description automatically generated">
            <a:extLst>
              <a:ext uri="{FF2B5EF4-FFF2-40B4-BE49-F238E27FC236}">
                <a16:creationId xmlns:a16="http://schemas.microsoft.com/office/drawing/2014/main" id="{875DD220-D103-4F58-A1EC-FC017020A8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7475"/>
            <a:ext cx="206851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949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949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 panose="020F0302020204030204" pitchFamily="34" charset="0"/>
        </a:defRPr>
      </a:lvl2pPr>
      <a:lvl3pPr algn="l" defTabSz="1949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 panose="020F0302020204030204" pitchFamily="34" charset="0"/>
        </a:defRPr>
      </a:lvl3pPr>
      <a:lvl4pPr algn="l" defTabSz="1949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 panose="020F0302020204030204" pitchFamily="34" charset="0"/>
        </a:defRPr>
      </a:lvl4pPr>
      <a:lvl5pPr algn="l" defTabSz="19494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 panose="020F0302020204030204" pitchFamily="34" charset="0"/>
        </a:defRPr>
      </a:lvl5pPr>
      <a:lvl6pPr marL="645658" algn="l" defTabSz="1950425" rtl="0" fontAlgn="base">
        <a:lnSpc>
          <a:spcPct val="90000"/>
        </a:lnSpc>
        <a:spcBef>
          <a:spcPct val="0"/>
        </a:spcBef>
        <a:spcAft>
          <a:spcPct val="0"/>
        </a:spcAft>
        <a:defRPr sz="9321">
          <a:solidFill>
            <a:schemeClr val="tx1"/>
          </a:solidFill>
          <a:latin typeface="Calibri Light" panose="020F0302020204030204" pitchFamily="34" charset="0"/>
        </a:defRPr>
      </a:lvl6pPr>
      <a:lvl7pPr marL="1291316" algn="l" defTabSz="1950425" rtl="0" fontAlgn="base">
        <a:lnSpc>
          <a:spcPct val="90000"/>
        </a:lnSpc>
        <a:spcBef>
          <a:spcPct val="0"/>
        </a:spcBef>
        <a:spcAft>
          <a:spcPct val="0"/>
        </a:spcAft>
        <a:defRPr sz="9321">
          <a:solidFill>
            <a:schemeClr val="tx1"/>
          </a:solidFill>
          <a:latin typeface="Calibri Light" panose="020F0302020204030204" pitchFamily="34" charset="0"/>
        </a:defRPr>
      </a:lvl7pPr>
      <a:lvl8pPr marL="1936974" algn="l" defTabSz="1950425" rtl="0" fontAlgn="base">
        <a:lnSpc>
          <a:spcPct val="90000"/>
        </a:lnSpc>
        <a:spcBef>
          <a:spcPct val="0"/>
        </a:spcBef>
        <a:spcAft>
          <a:spcPct val="0"/>
        </a:spcAft>
        <a:defRPr sz="9321">
          <a:solidFill>
            <a:schemeClr val="tx1"/>
          </a:solidFill>
          <a:latin typeface="Calibri Light" panose="020F0302020204030204" pitchFamily="34" charset="0"/>
        </a:defRPr>
      </a:lvl8pPr>
      <a:lvl9pPr marL="2582631" algn="l" defTabSz="1950425" rtl="0" fontAlgn="base">
        <a:lnSpc>
          <a:spcPct val="90000"/>
        </a:lnSpc>
        <a:spcBef>
          <a:spcPct val="0"/>
        </a:spcBef>
        <a:spcAft>
          <a:spcPct val="0"/>
        </a:spcAft>
        <a:defRPr sz="932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85775" indent="-485775" algn="l" defTabSz="1949450" rtl="0" eaLnBrk="0" fontAlgn="base" hangingPunct="0">
        <a:lnSpc>
          <a:spcPct val="90000"/>
        </a:lnSpc>
        <a:spcBef>
          <a:spcPts val="2138"/>
        </a:spcBef>
        <a:spcAft>
          <a:spcPct val="0"/>
        </a:spcAft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60500" indent="-485775" algn="l" defTabSz="19494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436813" indent="-485775" algn="l" defTabSz="19494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411538" indent="-485775" algn="l" defTabSz="19494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386263" indent="-485775" algn="l" defTabSz="19494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5364319" indent="-487665" algn="l" defTabSz="1950662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6339650" indent="-487665" algn="l" defTabSz="1950662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7314980" indent="-487665" algn="l" defTabSz="1950662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8290312" indent="-487665" algn="l" defTabSz="1950662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50662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975330" algn="l" defTabSz="1950662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950662" algn="l" defTabSz="1950662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925992" algn="l" defTabSz="1950662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3901323" algn="l" defTabSz="1950662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4876654" algn="l" defTabSz="1950662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5851985" algn="l" defTabSz="1950662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6827315" algn="l" defTabSz="1950662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7802646" algn="l" defTabSz="1950662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3CFFEF8-DAA7-4AD3-A334-0FF4BB3579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574090"/>
            <a:ext cx="7696202" cy="5882619"/>
          </a:xfrm>
          <a:prstGeom prst="rect">
            <a:avLst/>
          </a:prstGeom>
        </p:spPr>
      </p:pic>
      <p:sp>
        <p:nvSpPr>
          <p:cNvPr id="3074" name="TextBox 6">
            <a:extLst>
              <a:ext uri="{FF2B5EF4-FFF2-40B4-BE49-F238E27FC236}">
                <a16:creationId xmlns:a16="http://schemas.microsoft.com/office/drawing/2014/main" id="{DE1851FB-34F9-4880-9EE4-AF3DEF3D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0575" y="62722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89B291-6B4F-D04C-B543-003FEE777E6B}"/>
              </a:ext>
            </a:extLst>
          </p:cNvPr>
          <p:cNvSpPr txBox="1">
            <a:spLocks/>
          </p:cNvSpPr>
          <p:nvPr/>
        </p:nvSpPr>
        <p:spPr bwMode="auto">
          <a:xfrm>
            <a:off x="568831" y="2702733"/>
            <a:ext cx="8229600" cy="47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Artificial Urinary Sphincter (AUS) is considered the gold standard of male stress urinary incontinence (SUI)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FDA made the Alternative Summary Report (ASR) publicly available. The dataset describes adverse events associated with medical devices such as the AUS.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AUS consists of an implanted urethral cuff, fluid reservoir and pump placed in the scrotum.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Device failure occurs in 25% of AUS implants.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Objective: </a:t>
            </a:r>
            <a:r>
              <a:rPr lang="en-US" sz="2400" dirty="0"/>
              <a:t>to evaluate the recently published ASR to gain insight about the clinical outcomes of the AUS regarding the frequency and types of adverse events reported.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052" name="TextBox 9">
            <a:extLst>
              <a:ext uri="{FF2B5EF4-FFF2-40B4-BE49-F238E27FC236}">
                <a16:creationId xmlns:a16="http://schemas.microsoft.com/office/drawing/2014/main" id="{4F5C3A29-71DD-B048-9DB4-8C57755F7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028" y="28354"/>
            <a:ext cx="227838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FDA Alternative Summary Reporting of Adverse Events  Associated with the Artificial Urinary Sphincter</a:t>
            </a:r>
          </a:p>
          <a:p>
            <a:pPr algn="ctr" eaLnBrk="1" hangingPunct="1"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Jeffrey Lee, Daniel Rabinowitz, Ariel Schulman, Jacob </a:t>
            </a:r>
            <a:r>
              <a:rPr lang="en-US" alt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Khurgin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Urology, Maimonides Medical Center Brooklyn, NY</a:t>
            </a:r>
          </a:p>
          <a:p>
            <a:pPr algn="ctr" eaLnBrk="1" hangingPunct="1">
              <a:defRPr/>
            </a:pP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8A01464-5722-BA49-B60F-85405980C775}"/>
              </a:ext>
            </a:extLst>
          </p:cNvPr>
          <p:cNvSpPr txBox="1">
            <a:spLocks/>
          </p:cNvSpPr>
          <p:nvPr/>
        </p:nvSpPr>
        <p:spPr bwMode="auto">
          <a:xfrm>
            <a:off x="17393561" y="7486525"/>
            <a:ext cx="775244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variety and frequency of adverse events associated with the AUS appears consistent with previously published revision rates.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 urologic literature fluid leak is described as one of the most common device-related complication of the AUS.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Establishing more standardized reporting methods to combine device-related data with clinical outcome may help to better identify risk factors for medical devices.</a:t>
            </a:r>
          </a:p>
          <a:p>
            <a:endParaRPr lang="en-US" sz="2400" dirty="0">
              <a:latin typeface="+mn-lt"/>
            </a:endParaRPr>
          </a:p>
          <a:p>
            <a:pPr defTabSz="1291316" eaLnBrk="1" hangingPunct="1">
              <a:lnSpc>
                <a:spcPct val="90000"/>
              </a:lnSpc>
              <a:spcBef>
                <a:spcPts val="1412"/>
              </a:spcBef>
              <a:defRPr/>
            </a:pPr>
            <a:endParaRPr lang="en-US" altLang="en-U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1710A9-7E1D-431B-BDFC-0606C5C48025}"/>
              </a:ext>
            </a:extLst>
          </p:cNvPr>
          <p:cNvSpPr txBox="1">
            <a:spLocks/>
          </p:cNvSpPr>
          <p:nvPr/>
        </p:nvSpPr>
        <p:spPr bwMode="auto">
          <a:xfrm>
            <a:off x="17393558" y="2826503"/>
            <a:ext cx="7752440" cy="348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defTabSz="1291316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The vast majority 16,938 (99.6%) of reports were reported as a ‘serious injury’ with no reported deaths.</a:t>
            </a:r>
          </a:p>
          <a:p>
            <a:pPr marL="457200" indent="-457200" defTabSz="1291316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The most identified DPC was ‘fluid leak’, which comprised 3,047 </a:t>
            </a:r>
            <a:r>
              <a:rPr lang="en-US" sz="2400" dirty="0"/>
              <a:t>(17.9%) of the cohort.</a:t>
            </a:r>
          </a:p>
          <a:p>
            <a:pPr marL="457200" indent="-457200" defTabSz="1291316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Fluid leak comprised 13-19% of reports in each study year.</a:t>
            </a:r>
          </a:p>
          <a:p>
            <a:pPr marL="457200" indent="-457200" defTabSz="1291316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11,341 (66.7%) reports were classified as ‘insufficient information’ or ‘adverse event without identified device or use problem’.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3DC59C1-5A59-4302-A1A6-1589B14CD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508861"/>
              </p:ext>
            </p:extLst>
          </p:nvPr>
        </p:nvGraphicFramePr>
        <p:xfrm>
          <a:off x="9402542" y="9144000"/>
          <a:ext cx="7336948" cy="509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E088B46-6948-46B2-A2E6-A32A91818A3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48584" y="11518798"/>
            <a:ext cx="3938217" cy="2677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4E7317-FDDD-46F4-80B2-FFC622B42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458874"/>
            <a:ext cx="3373640" cy="280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0C27F6-DCA9-4AF1-A988-1C5552763A7F}"/>
              </a:ext>
            </a:extLst>
          </p:cNvPr>
          <p:cNvSpPr txBox="1"/>
          <p:nvPr/>
        </p:nvSpPr>
        <p:spPr>
          <a:xfrm>
            <a:off x="13010906" y="2057402"/>
            <a:ext cx="5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F7D31A-7F95-442B-A0EB-72998736FD0A}"/>
              </a:ext>
            </a:extLst>
          </p:cNvPr>
          <p:cNvSpPr txBox="1"/>
          <p:nvPr/>
        </p:nvSpPr>
        <p:spPr>
          <a:xfrm>
            <a:off x="568831" y="1980458"/>
            <a:ext cx="8117970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5FE9C1-388C-4702-8174-F4800FE56C98}"/>
              </a:ext>
            </a:extLst>
          </p:cNvPr>
          <p:cNvSpPr txBox="1"/>
          <p:nvPr/>
        </p:nvSpPr>
        <p:spPr>
          <a:xfrm>
            <a:off x="568831" y="7696201"/>
            <a:ext cx="8117970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5B3B0E-CF5D-45B6-AA42-06EC705F9968}"/>
              </a:ext>
            </a:extLst>
          </p:cNvPr>
          <p:cNvSpPr txBox="1"/>
          <p:nvPr/>
        </p:nvSpPr>
        <p:spPr>
          <a:xfrm>
            <a:off x="663565" y="8432302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query of the ASR was performed in order to review the adverse events related to the AUS over a 5-year period (2014-2018) through www.fda.gov.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study period was analyzed with respect to device problem codes (DPCs) and patient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total of 16,989 AUS device issues were identified.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65F90C-FE96-4C1D-8426-90A3E75CFBEC}"/>
              </a:ext>
            </a:extLst>
          </p:cNvPr>
          <p:cNvSpPr txBox="1"/>
          <p:nvPr/>
        </p:nvSpPr>
        <p:spPr>
          <a:xfrm>
            <a:off x="9220200" y="1989315"/>
            <a:ext cx="15925800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394E37-6A09-4CA8-87D0-905D564685AF}"/>
              </a:ext>
            </a:extLst>
          </p:cNvPr>
          <p:cNvSpPr txBox="1"/>
          <p:nvPr/>
        </p:nvSpPr>
        <p:spPr>
          <a:xfrm>
            <a:off x="20116800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3FC881-637D-4C27-9B51-96B73D3AF899}"/>
              </a:ext>
            </a:extLst>
          </p:cNvPr>
          <p:cNvSpPr txBox="1"/>
          <p:nvPr/>
        </p:nvSpPr>
        <p:spPr>
          <a:xfrm>
            <a:off x="17362434" y="6678087"/>
            <a:ext cx="7752439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17C09-7B11-4CD4-8A91-E25FCE0BCD6F}"/>
              </a:ext>
            </a:extLst>
          </p:cNvPr>
          <p:cNvSpPr txBox="1"/>
          <p:nvPr/>
        </p:nvSpPr>
        <p:spPr>
          <a:xfrm>
            <a:off x="2337515" y="11751972"/>
            <a:ext cx="1777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Pressure Regulating Balloon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C8EE2-72F2-4795-9222-79480F766D95}"/>
              </a:ext>
            </a:extLst>
          </p:cNvPr>
          <p:cNvSpPr txBox="1"/>
          <p:nvPr/>
        </p:nvSpPr>
        <p:spPr>
          <a:xfrm>
            <a:off x="2286000" y="12599068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Pump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1E5C28-F65C-4FC3-8B16-63DB7FE5562B}"/>
              </a:ext>
            </a:extLst>
          </p:cNvPr>
          <p:cNvSpPr txBox="1"/>
          <p:nvPr/>
        </p:nvSpPr>
        <p:spPr>
          <a:xfrm>
            <a:off x="838200" y="10994906"/>
            <a:ext cx="784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 1: Components of AUS and Post-surgical Position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9698DE-658B-4E4E-8B54-CBDD6BF3F207}"/>
              </a:ext>
            </a:extLst>
          </p:cNvPr>
          <p:cNvSpPr txBox="1"/>
          <p:nvPr/>
        </p:nvSpPr>
        <p:spPr>
          <a:xfrm>
            <a:off x="9474889" y="8604065"/>
            <a:ext cx="726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 3. Frequency of Adverse Events from 2014-2018.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5C585-FBE0-4F23-B7A6-5E0D2193AEB9}"/>
              </a:ext>
            </a:extLst>
          </p:cNvPr>
          <p:cNvSpPr txBox="1"/>
          <p:nvPr/>
        </p:nvSpPr>
        <p:spPr>
          <a:xfrm>
            <a:off x="17393561" y="10994906"/>
            <a:ext cx="7721312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8F566-E4E0-4C63-8874-CDF78A7E6147}"/>
              </a:ext>
            </a:extLst>
          </p:cNvPr>
          <p:cNvSpPr txBox="1"/>
          <p:nvPr/>
        </p:nvSpPr>
        <p:spPr>
          <a:xfrm>
            <a:off x="4211840" y="705803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MP 0-02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F27BA-D5DA-4334-856E-E24A4AD08378}"/>
              </a:ext>
            </a:extLst>
          </p:cNvPr>
          <p:cNvSpPr txBox="1"/>
          <p:nvPr/>
        </p:nvSpPr>
        <p:spPr>
          <a:xfrm>
            <a:off x="17393561" y="11751972"/>
            <a:ext cx="775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 </a:t>
            </a:r>
            <a:r>
              <a:rPr lang="en-US" sz="1400" dirty="0"/>
              <a:t>O. Suarez and K.  McCammon, "The Artificial Urinary Sphincter in the Management of Incontinence", </a:t>
            </a:r>
            <a:r>
              <a:rPr lang="en-US" sz="1400" i="1" dirty="0"/>
              <a:t>Urology</a:t>
            </a:r>
            <a:r>
              <a:rPr lang="en-US" sz="1400" dirty="0"/>
              <a:t>, vol. 92, pp. 14-19, 2016. </a:t>
            </a:r>
            <a:r>
              <a:rPr lang="en-US" sz="1400" b="1" dirty="0"/>
              <a:t>2. </a:t>
            </a:r>
            <a:r>
              <a:rPr lang="en-US" sz="1400" dirty="0"/>
              <a:t>A.  Markland, H.  Richter and C.  </a:t>
            </a:r>
            <a:r>
              <a:rPr lang="en-US" sz="1400" dirty="0" err="1"/>
              <a:t>Fwu</a:t>
            </a:r>
            <a:r>
              <a:rPr lang="en-US" sz="1400" dirty="0"/>
              <a:t>, "Prevalence and Trends of Urinary Incontinence in Adults in the United States, 2001 to 2008", </a:t>
            </a:r>
            <a:r>
              <a:rPr lang="en-US" sz="1400" i="1" dirty="0"/>
              <a:t>Journal of Urology</a:t>
            </a:r>
            <a:r>
              <a:rPr lang="en-US" sz="1400" dirty="0"/>
              <a:t>, vol. 186, no. 2, pp. 589-593, 2011. </a:t>
            </a:r>
            <a:r>
              <a:rPr lang="en-US" sz="1400" b="1" dirty="0"/>
              <a:t>3. </a:t>
            </a:r>
            <a:r>
              <a:rPr lang="en-US" sz="1400" dirty="0"/>
              <a:t>F.  Van der Aa, M.  Drake and G.  </a:t>
            </a:r>
            <a:r>
              <a:rPr lang="en-US" sz="1400" dirty="0" err="1"/>
              <a:t>Kasyan</a:t>
            </a:r>
            <a:r>
              <a:rPr lang="en-US" sz="1400" dirty="0"/>
              <a:t>, "The Artificial Urinary Sphincter After a Quarter of a Century: A Critical Systematic Review of Its Use in Male Non-neurogenic Incontinence", </a:t>
            </a:r>
            <a:r>
              <a:rPr lang="en-US" sz="1400" i="1" dirty="0"/>
              <a:t>European Urology</a:t>
            </a:r>
            <a:r>
              <a:rPr lang="en-US" sz="1400" dirty="0"/>
              <a:t>, vol. 63, no. 4, pp. 681-689, 2013.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DB540-1B34-4DB9-A362-FEE66073F6F6}"/>
              </a:ext>
            </a:extLst>
          </p:cNvPr>
          <p:cNvSpPr txBox="1"/>
          <p:nvPr/>
        </p:nvSpPr>
        <p:spPr>
          <a:xfrm>
            <a:off x="17553625" y="14238189"/>
            <a:ext cx="59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Grant Funding Received from the MRDF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441130-7ACC-48C6-B608-AEB145555601}"/>
              </a:ext>
            </a:extLst>
          </p:cNvPr>
          <p:cNvSpPr/>
          <p:nvPr/>
        </p:nvSpPr>
        <p:spPr>
          <a:xfrm>
            <a:off x="2337515" y="13261498"/>
            <a:ext cx="1147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Urethral Cuff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2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98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A06123D0-89C8-AE4D-9BB5-15E8B7E99A53}" vid="{1E48A95B-132A-8946-8AA8-C75834D4B0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</TotalTime>
  <Words>518</Words>
  <Application>Microsoft Office PowerPoint</Application>
  <PresentationFormat>Custom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Berkeley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External Affairs</dc:creator>
  <cp:lastModifiedBy>Aviva Segal</cp:lastModifiedBy>
  <cp:revision>56</cp:revision>
  <dcterms:created xsi:type="dcterms:W3CDTF">2020-02-03T17:13:27Z</dcterms:created>
  <dcterms:modified xsi:type="dcterms:W3CDTF">2020-06-09T13:09:09Z</dcterms:modified>
</cp:coreProperties>
</file>