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59" autoAdjust="0"/>
    <p:restoredTop sz="94663"/>
  </p:normalViewPr>
  <p:slideViewPr>
    <p:cSldViewPr>
      <p:cViewPr varScale="1">
        <p:scale>
          <a:sx n="81" d="100"/>
          <a:sy n="81" d="100"/>
        </p:scale>
        <p:origin x="18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2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3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6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5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3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3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0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6A2E5-AA56-43A7-B99D-D62491AADAD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EB94-9221-428C-AD5F-814190CB1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22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20014"/>
          </a:xfrm>
          <a:solidFill>
            <a:schemeClr val="tx2">
              <a:lumMod val="50000"/>
            </a:schemeClr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en-US" sz="2100" dirty="0" smtClean="0"/>
              <a:t>Patients on Vasopressors Transferred from the ED</a:t>
            </a:r>
            <a:endParaRPr lang="en-US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8134"/>
            <a:ext cx="9144000" cy="498471"/>
          </a:xfrm>
        </p:spPr>
        <p:txBody>
          <a:bodyPr>
            <a:noAutofit/>
          </a:bodyPr>
          <a:lstStyle/>
          <a:p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Aidin Masoudi, MD; Olatunji 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Otegbeye, MD; Antonios Likourezos, MA, MPH;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Jefferson </a:t>
            </a:r>
            <a:r>
              <a:rPr lang="en-US" sz="12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Drapkin, BS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; David Liu, BS;  Corey Weiner, MD;</a:t>
            </a:r>
          </a:p>
          <a:p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Eitan Dickman, MD; Sergey Motov, MD; John Marshall, MD</a:t>
            </a:r>
            <a:endParaRPr lang="en-US" sz="12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02318" y="4405580"/>
            <a:ext cx="2971800" cy="761999"/>
          </a:xfrm>
          <a:prstGeom prst="homePlat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1003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b="1" dirty="0">
                <a:solidFill>
                  <a:schemeClr val="tx1"/>
                </a:solidFill>
                <a:latin typeface="Gill Sans MT" panose="020B0502020104020203" pitchFamily="34" charset="0"/>
              </a:rPr>
              <a:t>To evaluate the impact of differing intensities of inpatient care (ICU versus non-ICU) on critical  patient outcomes.</a:t>
            </a:r>
          </a:p>
        </p:txBody>
      </p:sp>
      <p:sp>
        <p:nvSpPr>
          <p:cNvPr id="9" name="Background"/>
          <p:cNvSpPr txBox="1"/>
          <p:nvPr/>
        </p:nvSpPr>
        <p:spPr>
          <a:xfrm>
            <a:off x="0" y="5180458"/>
            <a:ext cx="2971800" cy="417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7152" tIns="77152" rIns="77152" bIns="77152" anchor="ctr">
            <a:spAutoFit/>
          </a:bodyPr>
          <a:lstStyle>
            <a:lvl1pPr>
              <a:defRPr>
                <a:latin typeface="SignPainter-HouseScript"/>
                <a:ea typeface="SignPainter-HouseScript"/>
                <a:cs typeface="SignPainter-HouseScript"/>
                <a:sym typeface="SignPainter-HouseScript"/>
              </a:defRPr>
            </a:lvl1pPr>
          </a:lstStyle>
          <a:p>
            <a:r>
              <a:rPr lang="en-US" sz="17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Design</a:t>
            </a:r>
            <a:endParaRPr sz="17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lded Corner 12"/>
          <p:cNvSpPr/>
          <p:nvPr/>
        </p:nvSpPr>
        <p:spPr>
          <a:xfrm>
            <a:off x="109071" y="1271573"/>
            <a:ext cx="2971800" cy="2707995"/>
          </a:xfrm>
          <a:prstGeom prst="foldedCorner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1003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 smtClean="0"/>
          </a:p>
          <a:p>
            <a:endParaRPr lang="en-US" sz="1100" dirty="0">
              <a:latin typeface="Gill Sans MT" panose="020B0502020104020203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b="1" dirty="0">
                <a:solidFill>
                  <a:schemeClr val="tx1"/>
                </a:solidFill>
                <a:latin typeface="Gill Sans MT" panose="020B0502020104020203" pitchFamily="34" charset="0"/>
              </a:rPr>
              <a:t>Vasopressors are vasoactive and inotropic medications used in patients with shock to optimize the hemodynamic state while patient undergoes evaluation and treatment of potentially reversible causes</a:t>
            </a:r>
            <a:endParaRPr lang="en-US" sz="11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b="1" dirty="0">
                <a:solidFill>
                  <a:schemeClr val="tx1"/>
                </a:solidFill>
                <a:latin typeface="Gill Sans MT" panose="020B0502020104020203" pitchFamily="34" charset="0"/>
              </a:rPr>
              <a:t>Traditionally these patients are admitted to an ICU, but increasingly they may be managed in a non-ICU setting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b="1" dirty="0">
                <a:solidFill>
                  <a:schemeClr val="tx1"/>
                </a:solidFill>
                <a:latin typeface="Gill Sans MT" panose="020B0502020104020203" pitchFamily="34" charset="0"/>
              </a:rPr>
              <a:t>Limitations on ICU  bed availability will require appropriate and evidence-based critical care triage in order to provide proper stewardship of precious ICU resources</a:t>
            </a:r>
          </a:p>
        </p:txBody>
      </p:sp>
      <p:sp>
        <p:nvSpPr>
          <p:cNvPr id="4" name="Background"/>
          <p:cNvSpPr txBox="1"/>
          <p:nvPr/>
        </p:nvSpPr>
        <p:spPr>
          <a:xfrm>
            <a:off x="0" y="3960038"/>
            <a:ext cx="3048000" cy="417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7152" tIns="77152" rIns="77152" bIns="77152" anchor="ctr">
            <a:spAutoFit/>
          </a:bodyPr>
          <a:lstStyle>
            <a:lvl1pPr>
              <a:defRPr>
                <a:latin typeface="SignPainter-HouseScript"/>
                <a:ea typeface="SignPainter-HouseScript"/>
                <a:cs typeface="SignPainter-HouseScript"/>
                <a:sym typeface="SignPainter-HouseScript"/>
              </a:defRPr>
            </a:lvl1pPr>
          </a:lstStyle>
          <a:p>
            <a:r>
              <a:rPr lang="en-US" sz="17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endParaRPr sz="17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Background"/>
          <p:cNvSpPr txBox="1"/>
          <p:nvPr/>
        </p:nvSpPr>
        <p:spPr>
          <a:xfrm>
            <a:off x="0" y="906706"/>
            <a:ext cx="1524000" cy="417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7152" tIns="77152" rIns="77152" bIns="77152" anchor="ctr">
            <a:spAutoFit/>
          </a:bodyPr>
          <a:lstStyle>
            <a:lvl1pPr>
              <a:defRPr>
                <a:latin typeface="SignPainter-HouseScript"/>
                <a:ea typeface="SignPainter-HouseScript"/>
                <a:cs typeface="SignPainter-HouseScript"/>
                <a:sym typeface="SignPainter-HouseScript"/>
              </a:defRPr>
            </a:lvl1pPr>
          </a:lstStyle>
          <a:p>
            <a:r>
              <a:rPr lang="en-US" sz="17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sz="17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109071" y="5610758"/>
            <a:ext cx="2971800" cy="1066800"/>
          </a:xfrm>
          <a:prstGeom prst="homePlat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1003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b="1" dirty="0">
                <a:solidFill>
                  <a:schemeClr val="tx1"/>
                </a:solidFill>
                <a:latin typeface="Gill Sans MT" panose="020B0502020104020203" pitchFamily="34" charset="0"/>
              </a:rPr>
              <a:t>Retrospective prospective cohort study</a:t>
            </a:r>
            <a:endParaRPr lang="en-US" sz="11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b="1" dirty="0">
                <a:solidFill>
                  <a:schemeClr val="tx1"/>
                </a:solidFill>
                <a:latin typeface="Gill Sans MT" panose="020B0502020104020203" pitchFamily="34" charset="0"/>
              </a:rPr>
              <a:t>Patients who were started on vasopressors in the ED form January 1, 2011 to December 31, 2016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76200"/>
            <a:ext cx="156848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6600" y="2982105"/>
            <a:ext cx="2932415" cy="185158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996563" y="1346647"/>
            <a:ext cx="3439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Patients in shock who required initiation of vasopressors and went to the non-ICU setting had a higher mortality rate, with higher acuity based on APACHE scores, as compared to patients who went to the ICU</a:t>
            </a:r>
          </a:p>
        </p:txBody>
      </p:sp>
      <p:sp>
        <p:nvSpPr>
          <p:cNvPr id="29" name="Snip Diagonal Corner Rectangle 28"/>
          <p:cNvSpPr/>
          <p:nvPr/>
        </p:nvSpPr>
        <p:spPr>
          <a:xfrm>
            <a:off x="6959522" y="997227"/>
            <a:ext cx="1521562" cy="304800"/>
          </a:xfrm>
          <a:prstGeom prst="snip2Diag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ill Sans MT" panose="020B0502020104020203" pitchFamily="34" charset="0"/>
              </a:rPr>
              <a:t>Total  2581 patients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620" y="4906445"/>
            <a:ext cx="2896376" cy="18573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885909"/>
              </p:ext>
            </p:extLst>
          </p:nvPr>
        </p:nvGraphicFramePr>
        <p:xfrm>
          <a:off x="6401634" y="1382173"/>
          <a:ext cx="2673031" cy="5260548"/>
        </p:xfrm>
        <a:graphic>
          <a:graphicData uri="http://schemas.openxmlformats.org/drawingml/2006/table">
            <a:tbl>
              <a:tblPr firstRow="1" bandRow="1" bandCol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8135">
                  <a:extLst>
                    <a:ext uri="{9D8B030D-6E8A-4147-A177-3AD203B41FA5}">
                      <a16:colId xmlns:a16="http://schemas.microsoft.com/office/drawing/2014/main" val="126997197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938159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551997976"/>
                    </a:ext>
                  </a:extLst>
                </a:gridCol>
                <a:gridCol w="573296">
                  <a:extLst>
                    <a:ext uri="{9D8B030D-6E8A-4147-A177-3AD203B41FA5}">
                      <a16:colId xmlns:a16="http://schemas.microsoft.com/office/drawing/2014/main" val="2923864525"/>
                    </a:ext>
                  </a:extLst>
                </a:gridCol>
              </a:tblGrid>
              <a:tr h="675613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Non-ICU n=1291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ICU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n=1290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P-value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351786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Mean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80.3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±13.3)</a:t>
                      </a:r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74 (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±15.9)</a:t>
                      </a:r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.0001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876213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% male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47.1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51.2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.01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245679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% expired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49.0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35.9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5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.0001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99968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% 30 day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Re-admin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13.2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13.4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.906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346095"/>
                  </a:ext>
                </a:extLst>
              </a:tr>
              <a:tr h="67561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Mean Length of Stay (LOS)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11.8 (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±18.6)</a:t>
                      </a:r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14.2 (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±23.6)</a:t>
                      </a:r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.005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427779"/>
                  </a:ext>
                </a:extLst>
              </a:tr>
              <a:tr h="67561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Mean 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Apache IV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Score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106.9 (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±27.1)</a:t>
                      </a:r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100.0 (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±26.6)</a:t>
                      </a:r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5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.0001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641905"/>
                  </a:ext>
                </a:extLst>
              </a:tr>
              <a:tr h="61218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Average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Charges</a:t>
                      </a:r>
                      <a:endParaRPr lang="en-US" sz="11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$135,771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$192.128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50" b="1" i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.0001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13514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98627" y="6611779"/>
            <a:ext cx="287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Support Provided By MRDF: $50,000.00</a:t>
            </a:r>
            <a:endParaRPr lang="en-US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35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294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Gill Sans MT</vt:lpstr>
      <vt:lpstr>SignPainter-HouseScript</vt:lpstr>
      <vt:lpstr>Times New Roman</vt:lpstr>
      <vt:lpstr>Wingdings</vt:lpstr>
      <vt:lpstr>Office Theme</vt:lpstr>
      <vt:lpstr>Patients on Vasopressors Transferred from the ED</vt:lpstr>
    </vt:vector>
  </TitlesOfParts>
  <Company>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Ketamine’s Safety Profile in Patients With Psychostimulant Drug-Induced Toxicity</dc:title>
  <dc:creator>MMC</dc:creator>
  <cp:lastModifiedBy>Aviva Segal</cp:lastModifiedBy>
  <cp:revision>63</cp:revision>
  <dcterms:created xsi:type="dcterms:W3CDTF">2019-04-24T17:32:31Z</dcterms:created>
  <dcterms:modified xsi:type="dcterms:W3CDTF">2020-06-02T14:38:05Z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